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ACFB8-9EB9-84DD-7B36-55C91B008B49}" v="66" dt="2021-08-18T13:02:44.842"/>
    <p1510:client id="{29B38392-743A-781C-45BC-B0C94C4F03B5}" v="11" dt="2021-08-18T13:14:18.375"/>
    <p1510:client id="{AE2F736E-4F90-4DB0-BC79-63DCC0552D04}" v="1" dt="2021-08-18T16:01:25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2556" y="48"/>
      </p:cViewPr>
      <p:guideLst>
        <p:guide orient="horz" pos="3016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Arrington" userId="777c1ed6-d761-413c-9984-b850320484a2" providerId="ADAL" clId="{AE2F736E-4F90-4DB0-BC79-63DCC0552D04}"/>
    <pc:docChg chg="modSld">
      <pc:chgData name="Christopher Arrington" userId="777c1ed6-d761-413c-9984-b850320484a2" providerId="ADAL" clId="{AE2F736E-4F90-4DB0-BC79-63DCC0552D04}" dt="2021-08-18T16:01:25.884" v="0"/>
      <pc:docMkLst>
        <pc:docMk/>
      </pc:docMkLst>
      <pc:sldChg chg="modTransition">
        <pc:chgData name="Christopher Arrington" userId="777c1ed6-d761-413c-9984-b850320484a2" providerId="ADAL" clId="{AE2F736E-4F90-4DB0-BC79-63DCC0552D04}" dt="2021-08-18T16:01:25.884" v="0"/>
        <pc:sldMkLst>
          <pc:docMk/>
          <pc:sldMk cId="287903685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DD645-B9B4-46EE-B031-35C24A448A04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dirty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dirty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3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dirty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dirty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dirty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9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dirty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4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0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25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7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1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1F1580A0-ED6C-4884-9FFE-87471827F59A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62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C03ECC-F864-4F8A-B67C-436490D67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FF4384-A720-43D7-9F97-67F13B7C3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EE2CE9-29D9-45B8-906F-2D5659239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6E5AA-7CF2-4176-A396-1F05862E7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0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4C86A38-E530-49F1-9265-90B4D4122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883832-9A2B-41BF-86A6-C4566065B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28A2F23-6A82-400B-8D2E-D14C51959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763A-D14C-4BCE-82BB-B14266893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53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31342-1220-4D3B-92BC-F71E63950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13A7D-B78E-4210-82BD-EAB4D6637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C1DC5-373E-4DF3-A74F-15AC1CBFE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80887-B0D1-4A0E-B57C-7BB85E97D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1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8/18/2021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035300" y="990600"/>
            <a:ext cx="91567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85"/>
              </a:lnSpc>
            </a:pPr>
            <a:r>
              <a:rPr lang="en-CA" sz="7884">
                <a:solidFill>
                  <a:srgbClr val="FFFFFF"/>
                </a:solidFill>
                <a:latin typeface="Calibri"/>
                <a:cs typeface="Calibri"/>
              </a:rPr>
              <a:t>Tips for Middle</a:t>
            </a:r>
          </a:p>
          <a:p>
            <a:pPr>
              <a:lnSpc>
                <a:spcPts val="9085"/>
              </a:lnSpc>
            </a:pPr>
            <a:endParaRPr lang="en-CA" sz="788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73400" y="2184400"/>
            <a:ext cx="91186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85"/>
              </a:lnSpc>
            </a:pPr>
            <a:r>
              <a:rPr lang="en-CA" sz="7887">
                <a:solidFill>
                  <a:srgbClr val="FFFFFF"/>
                </a:solidFill>
                <a:latin typeface="Calibri"/>
                <a:cs typeface="Calibri"/>
              </a:rPr>
              <a:t>School Success</a:t>
            </a:r>
          </a:p>
          <a:p>
            <a:pPr>
              <a:lnSpc>
                <a:spcPts val="9085"/>
              </a:lnSpc>
            </a:pPr>
            <a:endParaRPr lang="en-CA" sz="788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70500" y="3759200"/>
            <a:ext cx="2451697" cy="94897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CA" sz="2450" spc="-30">
                <a:solidFill>
                  <a:srgbClr val="FFFFFF"/>
                </a:solidFill>
                <a:latin typeface="Arial"/>
                <a:cs typeface="Arial"/>
              </a:rPr>
              <a:t>OCSA 2021-2022</a:t>
            </a:r>
            <a:endParaRPr lang="en-CA" sz="2485" spc="-3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3680"/>
              </a:lnSpc>
            </a:pPr>
            <a:endParaRPr lang="en-CA" sz="322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7B80-E798-41C3-B836-45B10378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the Year Check-In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B1B1C7-9FF4-4520-BD38-AECC59D4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23" y="2934419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711FB2-2916-4A5E-8C4D-57C4220751D9}"/>
              </a:ext>
            </a:extLst>
          </p:cNvPr>
          <p:cNvSpPr txBox="1"/>
          <p:nvPr/>
        </p:nvSpPr>
        <p:spPr>
          <a:xfrm>
            <a:off x="2309006" y="2740325"/>
            <a:ext cx="360583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The counseling team would love to get to know you! This information will help us when we meet with you individually. 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Your information will only be shared with the following people: Mr. Arrington, Ms. Karaki, Ms. Gill, and Ms. Fredrick. </a:t>
            </a:r>
            <a:endParaRPr lang="en-US">
              <a:cs typeface="Arial"/>
            </a:endParaRPr>
          </a:p>
          <a:p>
            <a:r>
              <a:rPr lang="en-US" u="sng">
                <a:latin typeface="Arial"/>
                <a:cs typeface="Arial"/>
              </a:rPr>
              <a:t>Exception: Safety issues</a:t>
            </a:r>
            <a:endParaRPr lang="en-US" u="sng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03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5600" y="2159000"/>
            <a:ext cx="105664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315"/>
              </a:lnSpc>
            </a:pPr>
            <a:r>
              <a:rPr lang="en-CA" sz="8112">
                <a:solidFill>
                  <a:srgbClr val="FFFFFF"/>
                </a:solidFill>
                <a:latin typeface="Calibri"/>
                <a:cs typeface="Calibri"/>
              </a:rPr>
              <a:t>Have a great year!!!!!</a:t>
            </a:r>
          </a:p>
          <a:p>
            <a:pPr>
              <a:lnSpc>
                <a:spcPts val="9315"/>
              </a:lnSpc>
            </a:pPr>
            <a:endParaRPr lang="en-CA" sz="811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9323" y="0"/>
            <a:ext cx="12192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524477" y="1394952"/>
            <a:ext cx="6807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• Mr. Arrington- School Counselor for Band, Orchestra, and Vocal</a:t>
            </a:r>
          </a:p>
          <a:p>
            <a:pPr>
              <a:lnSpc>
                <a:spcPts val="316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5929" y="1893939"/>
            <a:ext cx="7733079" cy="82073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Mrs. Karaki- School Counselor for Dance, Creative Writing, Visual</a:t>
            </a:r>
          </a:p>
          <a:p>
            <a:pPr>
              <a:lnSpc>
                <a:spcPts val="316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616200"/>
            <a:ext cx="43561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207">
                <a:solidFill>
                  <a:srgbClr val="000000"/>
                </a:solidFill>
                <a:latin typeface="Calibri"/>
                <a:cs typeface="Calibri"/>
              </a:rPr>
              <a:t>Your Guidance</a:t>
            </a:r>
          </a:p>
          <a:p>
            <a:pPr>
              <a:lnSpc>
                <a:spcPts val="4830"/>
              </a:lnSpc>
            </a:pPr>
            <a:endParaRPr lang="en-CA" sz="42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3263900"/>
            <a:ext cx="43561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204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</a:p>
          <a:p>
            <a:pPr>
              <a:lnSpc>
                <a:spcPts val="4830"/>
              </a:lnSpc>
            </a:pPr>
            <a:endParaRPr lang="en-CA" sz="4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13400" y="2400300"/>
            <a:ext cx="6464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Arts</a:t>
            </a:r>
          </a:p>
          <a:p>
            <a:pPr>
              <a:lnSpc>
                <a:spcPts val="322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84800" y="2997200"/>
            <a:ext cx="6692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38" spc="-30">
                <a:solidFill>
                  <a:srgbClr val="000000"/>
                </a:solidFill>
                <a:latin typeface="Arial"/>
                <a:cs typeface="Arial"/>
              </a:rPr>
              <a:t>• Mrs. Gill- College and Career Counselor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84800" y="3594100"/>
            <a:ext cx="6692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• Mrs. Frederick- School Social Worker</a:t>
            </a:r>
          </a:p>
          <a:p>
            <a:pPr>
              <a:lnSpc>
                <a:spcPts val="322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84800" y="4191000"/>
            <a:ext cx="6692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38" spc="-30">
                <a:solidFill>
                  <a:srgbClr val="000000"/>
                </a:solidFill>
                <a:latin typeface="Arial"/>
                <a:cs typeface="Arial"/>
              </a:rPr>
              <a:t>• Ms. Millan- Guidance Secretary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84800" y="4787900"/>
            <a:ext cx="6692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• Mrs. Gleason- Attendance and Data Entry</a:t>
            </a:r>
          </a:p>
          <a:p>
            <a:pPr>
              <a:lnSpc>
                <a:spcPts val="322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Absences and</a:t>
            </a:r>
            <a:br>
              <a:rPr lang="en-US" sz="4000">
                <a:latin typeface="+mj-lt"/>
                <a:ea typeface="+mj-ea"/>
                <a:cs typeface="+mj-cs"/>
              </a:rPr>
            </a:br>
            <a:r>
              <a:rPr lang="en-US" sz="4000">
                <a:latin typeface="+mj-lt"/>
                <a:ea typeface="+mj-ea"/>
                <a:cs typeface="+mj-cs"/>
              </a:rPr>
              <a:t>Assignments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spc="-30"/>
              <a:t>• Make sure to make up work when you are absent. Check</a:t>
            </a:r>
            <a:br>
              <a:rPr lang="en-US" sz="2000"/>
            </a:br>
            <a:r>
              <a:rPr lang="en-US" sz="2000" spc="-30"/>
              <a:t>	with the teacher to see if make up work will be accepted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4" name="TextBox 4"/>
          <p:cNvSpPr txBox="1"/>
          <p:nvPr/>
        </p:nvSpPr>
        <p:spPr>
          <a:xfrm>
            <a:off x="5467145" y="1841090"/>
            <a:ext cx="3470309" cy="100136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700"/>
              </a:lnSpc>
              <a:spcAft>
                <a:spcPts val="600"/>
              </a:spcAft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Try to be at school  everyday.</a:t>
            </a:r>
          </a:p>
          <a:p>
            <a:pPr>
              <a:lnSpc>
                <a:spcPts val="3675"/>
              </a:lnSpc>
              <a:spcAft>
                <a:spcPts val="600"/>
              </a:spcAft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36674" y="4636938"/>
            <a:ext cx="6781665" cy="14855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spcAft>
                <a:spcPts val="600"/>
              </a:spcAft>
              <a:tabLst>
                <a:tab pos="228600" algn="l"/>
              </a:tabLst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• Make sure to complete and submit all work. Make sure</a:t>
            </a:r>
            <a:br>
              <a:rPr lang="en-CA" sz="2779">
                <a:solidFill>
                  <a:srgbClr val="000000"/>
                </a:solidFill>
                <a:latin typeface="Times New Roman"/>
              </a:rPr>
            </a:b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	you know when it is purple day (Pds. 1, 2, 3, and 4) and</a:t>
            </a:r>
          </a:p>
          <a:p>
            <a:pPr>
              <a:lnSpc>
                <a:spcPts val="3750"/>
              </a:lnSpc>
              <a:spcAft>
                <a:spcPts val="600"/>
              </a:spcAft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25419" y="5677109"/>
            <a:ext cx="341054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teal day (Pds. 5, 6, 3, and 7).</a:t>
            </a:r>
          </a:p>
          <a:p>
            <a:pPr>
              <a:lnSpc>
                <a:spcPts val="3220"/>
              </a:lnSpc>
              <a:spcAft>
                <a:spcPts val="600"/>
              </a:spcAft>
            </a:pPr>
            <a:endParaRPr lang="en-CA" sz="27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927100" y="1498600"/>
            <a:ext cx="4864100" cy="193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CA" sz="6007">
                <a:solidFill>
                  <a:srgbClr val="E3640D"/>
                </a:solidFill>
                <a:latin typeface="Calibri"/>
                <a:cs typeface="Calibri"/>
              </a:rPr>
              <a:t>High School</a:t>
            </a:r>
            <a:br>
              <a:rPr lang="en-CA" sz="6007">
                <a:solidFill>
                  <a:srgbClr val="000000"/>
                </a:solidFill>
                <a:latin typeface="Times New Roman"/>
              </a:rPr>
            </a:br>
            <a:r>
              <a:rPr lang="en-CA" sz="6007">
                <a:solidFill>
                  <a:srgbClr val="E3640D"/>
                </a:solidFill>
                <a:latin typeface="Calibri"/>
                <a:cs typeface="Calibri"/>
              </a:rPr>
              <a:t>Level</a:t>
            </a:r>
          </a:p>
          <a:p>
            <a:pPr>
              <a:lnSpc>
                <a:spcPts val="7210"/>
              </a:lnSpc>
            </a:pPr>
            <a:endParaRPr lang="en-CA" sz="60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3340100"/>
            <a:ext cx="4864100" cy="193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CA" sz="6007">
                <a:solidFill>
                  <a:srgbClr val="E3640D"/>
                </a:solidFill>
                <a:latin typeface="Calibri"/>
                <a:cs typeface="Calibri"/>
              </a:rPr>
              <a:t>Classes in</a:t>
            </a:r>
            <a:br>
              <a:rPr lang="en-CA" sz="6007">
                <a:solidFill>
                  <a:srgbClr val="000000"/>
                </a:solidFill>
                <a:latin typeface="Times New Roman"/>
              </a:rPr>
            </a:br>
            <a:r>
              <a:rPr lang="en-CA" sz="6007">
                <a:solidFill>
                  <a:srgbClr val="E3640D"/>
                </a:solidFill>
                <a:latin typeface="Calibri"/>
                <a:cs typeface="Calibri"/>
              </a:rPr>
              <a:t>MS</a:t>
            </a:r>
          </a:p>
          <a:p>
            <a:pPr>
              <a:lnSpc>
                <a:spcPts val="7205"/>
              </a:lnSpc>
            </a:pPr>
            <a:endParaRPr lang="en-CA" sz="60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92800" y="1587500"/>
            <a:ext cx="5722134" cy="13989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700"/>
              </a:lnSpc>
              <a:tabLst>
                <a:tab pos="228600" algn="l"/>
              </a:tabLst>
            </a:pPr>
            <a:r>
              <a:rPr lang="en-CA" sz="2100" spc="-30">
                <a:solidFill>
                  <a:srgbClr val="FFFFFF"/>
                </a:solidFill>
                <a:latin typeface="Arial"/>
                <a:cs typeface="Arial"/>
              </a:rPr>
              <a:t>• If you do well in school, these classes will start in 7th grade.</a:t>
            </a:r>
          </a:p>
          <a:p>
            <a:pPr>
              <a:lnSpc>
                <a:spcPts val="368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92800" y="3148780"/>
            <a:ext cx="5729694" cy="187339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700"/>
              </a:lnSpc>
              <a:tabLst>
                <a:tab pos="228600" algn="l"/>
              </a:tabLst>
            </a:pPr>
            <a:r>
              <a:rPr lang="en-CA" sz="2100" spc="-30">
                <a:solidFill>
                  <a:srgbClr val="FFFFFF"/>
                </a:solidFill>
                <a:latin typeface="Arial"/>
                <a:cs typeface="Arial"/>
              </a:rPr>
              <a:t>• These classes will count towards high school graduation and will affect GPA and opportunities further on in your school career.  </a:t>
            </a:r>
            <a:endParaRPr lang="en-CA" sz="2750">
              <a:latin typeface="Times New Roman"/>
            </a:endParaRPr>
          </a:p>
          <a:p>
            <a:pPr>
              <a:lnSpc>
                <a:spcPts val="3675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21400" y="4114800"/>
            <a:ext cx="65" cy="369075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CA" sz="2100" spc="-3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6381" y="5202903"/>
            <a:ext cx="6041127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38" spc="-30">
                <a:solidFill>
                  <a:srgbClr val="FFFFFF"/>
                </a:solidFill>
                <a:latin typeface="Arial"/>
                <a:cs typeface="Arial"/>
              </a:rPr>
              <a:t>• Algebra I End of Course Exam must be passed for graduation.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642100" y="1231900"/>
            <a:ext cx="4902919" cy="32476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815"/>
              </a:lnSpc>
            </a:pPr>
            <a:r>
              <a:rPr lang="en-CA" sz="1900" spc="-30">
                <a:solidFill>
                  <a:srgbClr val="FFFFFF"/>
                </a:solidFill>
                <a:latin typeface="Arial"/>
                <a:cs typeface="Arial"/>
              </a:rPr>
              <a:t>You will still have some state testing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3900" y="2959100"/>
            <a:ext cx="58039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07">
                <a:solidFill>
                  <a:srgbClr val="000000"/>
                </a:solidFill>
                <a:latin typeface="Calibri"/>
                <a:cs typeface="Calibri"/>
              </a:rPr>
              <a:t>Testing</a:t>
            </a:r>
          </a:p>
          <a:p>
            <a:pPr>
              <a:lnSpc>
                <a:spcPts val="6900"/>
              </a:lnSpc>
            </a:pPr>
            <a:endParaRPr lang="en-CA" sz="60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 flipH="1">
            <a:off x="6676825" y="3434031"/>
            <a:ext cx="4451010" cy="103874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CA" sz="1900" spc="-30">
                <a:solidFill>
                  <a:srgbClr val="FFFFFF"/>
                </a:solidFill>
                <a:latin typeface="Arial"/>
                <a:cs typeface="Arial"/>
              </a:rPr>
              <a:t>.Your Teachers are preparing you everyday.</a:t>
            </a:r>
          </a:p>
          <a:p>
            <a:pPr>
              <a:lnSpc>
                <a:spcPts val="2675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70854" y="5181600"/>
            <a:ext cx="4874884" cy="11156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907" spc="-30">
                <a:solidFill>
                  <a:srgbClr val="FFFFFF"/>
                </a:solidFill>
                <a:latin typeface="Arial"/>
                <a:cs typeface="Arial"/>
              </a:rPr>
              <a:t>Check your grades often on Focus to monitor your progress</a:t>
            </a:r>
          </a:p>
          <a:p>
            <a:pPr>
              <a:lnSpc>
                <a:spcPts val="2875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384800" y="635000"/>
            <a:ext cx="6807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138" spc="-30">
                <a:solidFill>
                  <a:srgbClr val="000000"/>
                </a:solidFill>
                <a:latin typeface="Arial"/>
                <a:cs typeface="Arial"/>
              </a:rPr>
              <a:t>• If it is an emergency and you are face to face, please tell your</a:t>
            </a:r>
          </a:p>
          <a:p>
            <a:pPr>
              <a:lnSpc>
                <a:spcPts val="316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13400" y="1041400"/>
            <a:ext cx="6578600" cy="13661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teacher or parent (if you are digital). We will see you as soon as we</a:t>
            </a:r>
            <a:br>
              <a:rPr lang="en-CA" sz="2750">
                <a:latin typeface="Times New Roman"/>
              </a:rPr>
            </a:b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can.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7100" y="1955800"/>
            <a:ext cx="43561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CA" sz="5632">
                <a:solidFill>
                  <a:srgbClr val="000000"/>
                </a:solidFill>
                <a:latin typeface="Calibri"/>
                <a:cs typeface="Calibri"/>
              </a:rPr>
              <a:t>How to see</a:t>
            </a:r>
            <a:br>
              <a:rPr lang="en-CA" sz="5632">
                <a:solidFill>
                  <a:srgbClr val="000000"/>
                </a:solidFill>
                <a:latin typeface="Times New Roman"/>
              </a:rPr>
            </a:br>
            <a:r>
              <a:rPr lang="en-CA" sz="5632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>
              <a:lnSpc>
                <a:spcPts val="6550"/>
              </a:lnSpc>
            </a:pPr>
            <a:endParaRPr lang="en-CA" sz="563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3670300"/>
            <a:ext cx="4356100" cy="939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CA" sz="5632">
                <a:solidFill>
                  <a:srgbClr val="000000"/>
                </a:solidFill>
                <a:latin typeface="Calibri"/>
                <a:cs typeface="Calibri"/>
              </a:rPr>
              <a:t>counselor</a:t>
            </a:r>
          </a:p>
          <a:p>
            <a:pPr>
              <a:lnSpc>
                <a:spcPts val="6495"/>
              </a:lnSpc>
            </a:pPr>
            <a:endParaRPr lang="en-CA" sz="563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69140" y="2410124"/>
            <a:ext cx="6692900" cy="187346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700"/>
              </a:lnSpc>
              <a:tabLst>
                <a:tab pos="228600" algn="l"/>
              </a:tabLst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If it is not an emergency, please book an appointment with us. Mr.</a:t>
            </a:r>
            <a:br>
              <a:rPr lang="en-CA" sz="2750">
                <a:latin typeface="Times New Roman"/>
              </a:rPr>
            </a:b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Arrington- calendly.com/</a:t>
            </a:r>
            <a:r>
              <a:rPr lang="en-CA" sz="2100" spc="-30" err="1">
                <a:solidFill>
                  <a:srgbClr val="000000"/>
                </a:solidFill>
                <a:latin typeface="Arial"/>
                <a:cs typeface="Arial"/>
              </a:rPr>
              <a:t>arringtc</a:t>
            </a:r>
            <a:endParaRPr lang="en-CA" sz="2100" spc="-3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675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84800" y="3973423"/>
            <a:ext cx="3904787" cy="82073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Ms. Karaki- calendly.com/</a:t>
            </a:r>
            <a:r>
              <a:rPr lang="en-CA" sz="2100" spc="-30" err="1">
                <a:solidFill>
                  <a:srgbClr val="000000"/>
                </a:solidFill>
                <a:latin typeface="Arial"/>
                <a:cs typeface="Arial"/>
              </a:rPr>
              <a:t>rkaraki</a:t>
            </a:r>
          </a:p>
          <a:p>
            <a:pPr>
              <a:lnSpc>
                <a:spcPts val="322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11630" y="4704750"/>
            <a:ext cx="6692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228600" algn="l"/>
              </a:tabLst>
            </a:pPr>
            <a:r>
              <a:rPr lang="en-CA" sz="2138" spc="-30">
                <a:solidFill>
                  <a:srgbClr val="000000"/>
                </a:solidFill>
                <a:latin typeface="Arial"/>
                <a:cs typeface="Arial"/>
              </a:rPr>
              <a:t>• Mrs. Frederick- see Mr. Arrington or Mrs. Wietor first unless you</a:t>
            </a:r>
            <a:br>
              <a:rPr lang="en-CA" sz="2777">
                <a:solidFill>
                  <a:srgbClr val="000000"/>
                </a:solidFill>
                <a:latin typeface="Times New Roman"/>
              </a:rPr>
            </a:br>
            <a:r>
              <a:rPr lang="en-CA" sz="2138" spc="-30">
                <a:solidFill>
                  <a:srgbClr val="000000"/>
                </a:solidFill>
                <a:latin typeface="Arial"/>
                <a:cs typeface="Arial"/>
              </a:rPr>
              <a:t>	have already been seeing Mrs. Frederick</a:t>
            </a:r>
          </a:p>
          <a:p>
            <a:pPr>
              <a:lnSpc>
                <a:spcPts val="368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84800" y="5966125"/>
            <a:ext cx="6692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• Mrs. Gill- calendly.com/msgill</a:t>
            </a:r>
          </a:p>
          <a:p>
            <a:pPr>
              <a:lnSpc>
                <a:spcPts val="322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927100" y="533400"/>
            <a:ext cx="112649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875"/>
              </a:lnSpc>
            </a:pPr>
            <a:r>
              <a:rPr lang="en-CA" sz="6832">
                <a:solidFill>
                  <a:srgbClr val="FFFFFF"/>
                </a:solidFill>
                <a:latin typeface="Calibri"/>
                <a:cs typeface="Calibri"/>
              </a:rPr>
              <a:t>Xello- Career Lessons</a:t>
            </a:r>
          </a:p>
          <a:p>
            <a:pPr>
              <a:lnSpc>
                <a:spcPts val="7875"/>
              </a:lnSpc>
            </a:pPr>
            <a:endParaRPr lang="en-CA" sz="683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2654300"/>
            <a:ext cx="7230954" cy="82073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We will be doing career lessons through </a:t>
            </a:r>
            <a:r>
              <a:rPr lang="en-CA" sz="2100" spc="-30" err="1">
                <a:solidFill>
                  <a:srgbClr val="000000"/>
                </a:solidFill>
                <a:latin typeface="Arial"/>
                <a:cs typeface="Arial"/>
              </a:rPr>
              <a:t>Xello</a:t>
            </a: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 on August 20th</a:t>
            </a:r>
          </a:p>
          <a:p>
            <a:pPr>
              <a:lnSpc>
                <a:spcPts val="316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3251200"/>
            <a:ext cx="11264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140" spc="-30">
                <a:solidFill>
                  <a:srgbClr val="000000"/>
                </a:solidFill>
                <a:latin typeface="Arial"/>
                <a:cs typeface="Arial"/>
              </a:rPr>
              <a:t>• Xello is located on your classlink, please do all tasks assigned.</a:t>
            </a:r>
          </a:p>
          <a:p>
            <a:pPr>
              <a:lnSpc>
                <a:spcPts val="316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3848100"/>
            <a:ext cx="11264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CA" sz="2138" spc="-30">
                <a:solidFill>
                  <a:srgbClr val="000000"/>
                </a:solidFill>
                <a:latin typeface="Arial"/>
                <a:cs typeface="Arial"/>
              </a:rPr>
              <a:t>• Remind Codes, Please Join, Text to number 81010:</a:t>
            </a:r>
          </a:p>
          <a:p>
            <a:pPr>
              <a:lnSpc>
                <a:spcPts val="316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4445000"/>
            <a:ext cx="2692404" cy="82073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6th grade- @ecgb6he</a:t>
            </a:r>
          </a:p>
          <a:p>
            <a:pPr>
              <a:lnSpc>
                <a:spcPts val="316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5041900"/>
            <a:ext cx="2459006" cy="82073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7th grade- @kdkf6h</a:t>
            </a:r>
            <a:endParaRPr lang="en-CA" sz="2138" spc="-3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16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7100" y="5638800"/>
            <a:ext cx="2706831" cy="82073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CA" sz="2100" spc="-30">
                <a:solidFill>
                  <a:srgbClr val="000000"/>
                </a:solidFill>
                <a:latin typeface="Arial"/>
                <a:cs typeface="Arial"/>
              </a:rPr>
              <a:t>• 8th grade- @732a876</a:t>
            </a:r>
            <a:endParaRPr lang="en-CA" sz="2140" spc="-3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16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CE49B78F-6867-4AD9-8D17-EC269E38A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2" b="1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8F248-9DDF-46A6-8F43-1C2941F5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ln w="22225">
                  <a:solidFill>
                    <a:prstClr val="white"/>
                  </a:solidFill>
                  <a:miter lim="800000"/>
                </a:ln>
                <a:ea typeface="+mj-lt"/>
                <a:cs typeface="+mj-lt"/>
              </a:rPr>
              <a:t>PASSWORD RESET before </a:t>
            </a:r>
            <a:r>
              <a:rPr lang="en-US" sz="4800" err="1">
                <a:ln w="22225">
                  <a:solidFill>
                    <a:prstClr val="white"/>
                  </a:solidFill>
                  <a:miter lim="800000"/>
                </a:ln>
                <a:ea typeface="+mj-lt"/>
                <a:cs typeface="+mj-lt"/>
              </a:rPr>
              <a:t>Xello</a:t>
            </a:r>
            <a:r>
              <a:rPr lang="en-US" sz="4800">
                <a:ln w="22225">
                  <a:solidFill>
                    <a:prstClr val="white"/>
                  </a:solidFill>
                  <a:miter lim="800000"/>
                </a:ln>
                <a:ea typeface="+mj-lt"/>
                <a:cs typeface="+mj-lt"/>
              </a:rPr>
              <a:t> lesson! Make sure you know your ID number!</a:t>
            </a:r>
            <a:br>
              <a:rPr lang="en-US" sz="4800">
                <a:ln w="22225">
                  <a:solidFill>
                    <a:prstClr val="white"/>
                  </a:solidFill>
                  <a:miter lim="800000"/>
                </a:ln>
                <a:ea typeface="+mj-lt"/>
                <a:cs typeface="+mj-lt"/>
              </a:rPr>
            </a:br>
            <a:endParaRPr lang="en-US" sz="4800">
              <a:ln w="22225">
                <a:solidFill>
                  <a:prstClr val="white"/>
                </a:solidFill>
                <a:miter lim="800000"/>
              </a:ln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5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927100" y="2908300"/>
            <a:ext cx="48641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07">
                <a:solidFill>
                  <a:srgbClr val="E3640D"/>
                </a:solidFill>
                <a:latin typeface="Calibri"/>
                <a:cs typeface="Calibri"/>
              </a:rPr>
              <a:t>Bullying</a:t>
            </a:r>
          </a:p>
          <a:p>
            <a:pPr>
              <a:lnSpc>
                <a:spcPts val="6900"/>
              </a:lnSpc>
            </a:pPr>
            <a:endParaRPr lang="en-CA" sz="60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92800" y="2641600"/>
            <a:ext cx="6184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40" spc="-30">
                <a:solidFill>
                  <a:srgbClr val="FFFFFF"/>
                </a:solidFill>
                <a:latin typeface="Arial"/>
                <a:cs typeface="Arial"/>
              </a:rPr>
              <a:t>• Bullying is not tolerated at OCSA</a:t>
            </a:r>
          </a:p>
          <a:p>
            <a:pPr>
              <a:lnSpc>
                <a:spcPts val="3220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92800" y="3202077"/>
            <a:ext cx="5710448" cy="187346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700"/>
              </a:lnSpc>
              <a:tabLst>
                <a:tab pos="228600" algn="l"/>
              </a:tabLst>
            </a:pPr>
            <a:r>
              <a:rPr lang="en-CA" sz="2100" spc="-30">
                <a:solidFill>
                  <a:srgbClr val="FFFFFF"/>
                </a:solidFill>
                <a:latin typeface="Arial"/>
                <a:cs typeface="Arial"/>
              </a:rPr>
              <a:t>• If someone is bothering you, please tell a trusted adult or parent</a:t>
            </a:r>
            <a:br>
              <a:rPr lang="en-CA" sz="2750">
                <a:latin typeface="Times New Roman"/>
              </a:rPr>
            </a:br>
            <a:endParaRPr lang="en-CA" sz="2100" spc="-3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3675"/>
              </a:lnSpc>
            </a:pPr>
            <a:endParaRPr lang="en-CA" sz="27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Widescreen</PresentationFormat>
  <Paragraphs>51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PASSWORD RESET before Xello lesson! Make sure you know your ID number! </vt:lpstr>
      <vt:lpstr>PowerPoint Presentation</vt:lpstr>
      <vt:lpstr>Beginning of the Year Check-In</vt:lpstr>
      <vt:lpstr>PowerPoint Presentation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Christopher Arrington</cp:lastModifiedBy>
  <cp:revision>2</cp:revision>
  <dcterms:created xsi:type="dcterms:W3CDTF">2020-09-17T09:32:07Z</dcterms:created>
  <dcterms:modified xsi:type="dcterms:W3CDTF">2021-08-18T16:01:26Z</dcterms:modified>
</cp:coreProperties>
</file>